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AF788-CA27-4117-8F02-FE7B7FAEF016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75CD0-EB4C-43BE-B217-78A22BC6F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134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555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773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773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204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473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ASK</a:t>
            </a:r>
            <a:r>
              <a:rPr lang="en-GB" baseline="0" dirty="0"/>
              <a:t> THE QUESTION AND DISCUSS WHAT STUDENTS THINK.</a:t>
            </a:r>
          </a:p>
          <a:p>
            <a:endParaRPr lang="en-GB" baseline="0" dirty="0"/>
          </a:p>
          <a:p>
            <a:r>
              <a:rPr lang="en-GB" baseline="0" dirty="0"/>
              <a:t>- CLICK TO REVEAL HOW TO HELP SOMEONE WHO IS CHOKING</a:t>
            </a:r>
            <a:endParaRPr lang="en-GB" dirty="0"/>
          </a:p>
          <a:p>
            <a:endParaRPr lang="en-GB" dirty="0"/>
          </a:p>
          <a:p>
            <a:r>
              <a:rPr lang="en-GB" dirty="0"/>
              <a:t>If you notice</a:t>
            </a:r>
            <a:r>
              <a:rPr lang="en-GB" baseline="0" dirty="0"/>
              <a:t> somebody is choking, encourage them to cough. If this is unsuccessful, do as follows:</a:t>
            </a:r>
          </a:p>
          <a:p>
            <a:endParaRPr lang="en-GB" baseline="0" dirty="0"/>
          </a:p>
          <a:p>
            <a:pPr marL="228600" indent="-228600">
              <a:buAutoNum type="arabicPeriod"/>
            </a:pPr>
            <a:r>
              <a:rPr lang="en-GB" baseline="0" dirty="0"/>
              <a:t>If the client has gone unconscious and is not breathing, begin CPR</a:t>
            </a:r>
          </a:p>
          <a:p>
            <a:pPr marL="228600" indent="-228600">
              <a:buAutoNum type="arabicPeriod"/>
            </a:pPr>
            <a:r>
              <a:rPr lang="en-GB" baseline="0" dirty="0"/>
              <a:t>If the client is conscious and is still choking, administer 5 back blows:</a:t>
            </a:r>
          </a:p>
          <a:p>
            <a:pPr marL="1085850" lvl="2" indent="-171450">
              <a:buFontTx/>
              <a:buChar char="-"/>
            </a:pPr>
            <a:r>
              <a:rPr lang="en-GB" baseline="0" dirty="0"/>
              <a:t>Support their body with one arm in front of them and with the heel of your other hand, administer back blows between their should blades making a ‘J’ shape</a:t>
            </a:r>
          </a:p>
          <a:p>
            <a:pPr marL="1085850" lvl="2" indent="-171450">
              <a:buFontTx/>
              <a:buChar char="-"/>
            </a:pPr>
            <a:r>
              <a:rPr lang="en-GB" baseline="0" dirty="0"/>
              <a:t>Repeat 5 times</a:t>
            </a:r>
          </a:p>
          <a:p>
            <a:pPr marL="0" indent="0">
              <a:buNone/>
            </a:pPr>
            <a:endParaRPr lang="en-GB" baseline="0" dirty="0"/>
          </a:p>
          <a:p>
            <a:pPr marL="0" indent="0">
              <a:buNone/>
            </a:pPr>
            <a:r>
              <a:rPr lang="en-GB" baseline="0" dirty="0"/>
              <a:t>3. If the obstruction still remains and the client is still choking, perform abdominal thrusts:</a:t>
            </a:r>
          </a:p>
          <a:p>
            <a:pPr marL="0" indent="0">
              <a:buNone/>
            </a:pPr>
            <a:r>
              <a:rPr lang="en-GB" baseline="0" dirty="0"/>
              <a:t> 	- Stand behind the client</a:t>
            </a:r>
          </a:p>
          <a:p>
            <a:pPr marL="0" indent="0">
              <a:buNone/>
            </a:pPr>
            <a:r>
              <a:rPr lang="en-GB" baseline="0" dirty="0"/>
              <a:t>	-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Link your hands between their tummy button and the bottom of their chest, with your lower hand clenched in a fist</a:t>
            </a:r>
          </a:p>
          <a:p>
            <a:pPr marL="0" indent="0">
              <a:buNone/>
            </a:pPr>
            <a:r>
              <a:rPr lang="en-GB" baseline="0" dirty="0"/>
              <a:t>	- Pull sharply inwards and upwards</a:t>
            </a:r>
          </a:p>
          <a:p>
            <a:pPr marL="0" indent="0">
              <a:buNone/>
            </a:pPr>
            <a:r>
              <a:rPr lang="en-GB" baseline="0" dirty="0"/>
              <a:t>	- Repeat 5 times</a:t>
            </a:r>
          </a:p>
          <a:p>
            <a:pPr marL="0" indent="0">
              <a:buNone/>
            </a:pPr>
            <a:endParaRPr lang="en-GB" baseline="0" dirty="0"/>
          </a:p>
          <a:p>
            <a:pPr marL="0" indent="0">
              <a:buNone/>
            </a:pPr>
            <a:r>
              <a:rPr lang="en-GB" baseline="0" dirty="0"/>
              <a:t>4. If after 5 abdominal thrusts the obstruction still remains, repeat 5 back blows</a:t>
            </a:r>
          </a:p>
          <a:p>
            <a:pPr marL="0" indent="0">
              <a:buNone/>
            </a:pPr>
            <a:endParaRPr lang="en-GB" baseline="0" dirty="0"/>
          </a:p>
          <a:p>
            <a:pPr marL="457200" lvl="1" indent="0">
              <a:buFontTx/>
              <a:buNone/>
            </a:pPr>
            <a:r>
              <a:rPr lang="en-GB" baseline="0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88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88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4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0B81-7C7C-473B-B011-CB6EC07FF47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523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852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29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77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288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0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9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727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535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31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28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09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BDD7C-B7AD-4A41-B1D7-8C77176A4E09}" type="datetimeFigureOut">
              <a:rPr lang="en-GB" smtClean="0"/>
              <a:t>06/04/2022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86F30-6B76-459C-99B8-0E9BF83C5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50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dcross.org.uk/What-we-do/First-aid/Everyday-First-Aid/Unresponsive-and-breathi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HyVQiWFXz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A9hpOnvtCk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QRqUxB5pn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8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3552" y="548680"/>
            <a:ext cx="5396896" cy="539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7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29" r="9811" b="-1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5373216"/>
            <a:ext cx="9143999" cy="148478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VASO VAGAL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87624" y="382351"/>
            <a:ext cx="6624735" cy="53072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1556792"/>
            <a:ext cx="54643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 rate slows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pressure drops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blood to the brain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 confusion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Slows down pulse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referred to as fainting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19296" y="328300"/>
            <a:ext cx="3904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IS VASO VAGAL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6064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6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29" r="9811" b="-1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5373216"/>
            <a:ext cx="9143999" cy="148478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VASO VAGAL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87624" y="382351"/>
            <a:ext cx="6624735" cy="53072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247" y="335053"/>
            <a:ext cx="5553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CAN CAUSE VASO VAGAL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60648"/>
            <a:ext cx="720080" cy="7200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2432" y="2420888"/>
            <a:ext cx="3607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Dehydration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blood sugar (e.g. not eaten)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55010" y="2348880"/>
            <a:ext cx="5004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Anxiety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 use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Medications (e.g. </a:t>
            </a:r>
            <a:r>
              <a:rPr lang="en-GB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Codine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948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378"/>
          <a:stretch/>
        </p:blipFill>
        <p:spPr>
          <a:xfrm>
            <a:off x="0" y="0"/>
            <a:ext cx="9193073" cy="68383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955" y="5589240"/>
            <a:ext cx="9193073" cy="1268760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VASO VAGAL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2188" y="1340768"/>
            <a:ext cx="70312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Recognise the signs of a vasovagal attack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 them to the floor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Raise their legs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 them in the recovery position if they are unresponsive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stop breathing, perform CPR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13036" y="294369"/>
            <a:ext cx="6990700" cy="686359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17094" y="406715"/>
            <a:ext cx="5177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ACTIONS FOR A VASO VAGAL EPISODE?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056" y="129715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6064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8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" t="4051" r="14475"/>
          <a:stretch/>
        </p:blipFill>
        <p:spPr>
          <a:xfrm>
            <a:off x="-11911" y="1"/>
            <a:ext cx="9147960" cy="68930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6137" y="1340768"/>
            <a:ext cx="79594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Chin lifted to keep airway clear</a:t>
            </a:r>
          </a:p>
          <a:p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Raise the knee to 90° and roll client towards you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 underneath face supports head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Knee forward stops body from rolling onto stomach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6149" y="269441"/>
            <a:ext cx="7968340" cy="648072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0072" y="393421"/>
            <a:ext cx="720466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WOULD YOU PLACE SOMEONE IN THE RECOVERY POSITION?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5589240"/>
            <a:ext cx="9144000" cy="130255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RECOVERY POSITION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8751" y="85645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69" y="233437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7704" y="3068960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CLICK HERE: BREATHING BUT UNRESPONSIVE 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51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56" b="6629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661248"/>
            <a:ext cx="9144000" cy="1196752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3036" y="1166842"/>
            <a:ext cx="77226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CPR stands for 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ardio 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ulmonary 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esuscitation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the situation – ensure there are no hazards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for a response using simple commands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no response call for an ambulance 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 CPR (30 chest compressions: 2 rescue breaths)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Repeat as much as you can until emergency help arrives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12883" y="380860"/>
            <a:ext cx="7260029" cy="590774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1760" y="447381"/>
            <a:ext cx="4622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WOULD YOU PERFORM CPR?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2883" y="170383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6064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5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73216"/>
            <a:ext cx="9144000" cy="148478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CPR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9712" y="2574196"/>
            <a:ext cx="5554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CLICK HERE: UNRESPONSIVE AND NOT BREATHING VIDEO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6064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373216"/>
            <a:ext cx="9144000" cy="148478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ANAPHYLAXIS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15616" y="402727"/>
            <a:ext cx="6840760" cy="433985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4735" y="327331"/>
            <a:ext cx="4134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IS ANAPHYLAXIS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996" y="1052736"/>
            <a:ext cx="79945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Severe allergic reaction that is potentially life-threatening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Airway can become blocked resulting in breathing and swallowing difficulties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Circulation problems and swelling</a:t>
            </a:r>
          </a:p>
          <a:p>
            <a:pPr marL="342900" indent="-3429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 and/or mucosal changes</a:t>
            </a:r>
          </a:p>
          <a:p>
            <a:pPr marL="342900" indent="-3429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Recognise the signs and symptoms of anaphylaxis so you can act quickly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04511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1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229200"/>
            <a:ext cx="9144000" cy="1628800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ANAPHYLAXIS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60139" y="292390"/>
            <a:ext cx="7159388" cy="632201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93103" y="377657"/>
            <a:ext cx="5044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CAUSE AN ANAPHYLAXIS?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252" y="1412776"/>
            <a:ext cx="37997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 / Food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Latex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Lidocaine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 / Wasp Stings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5462" y="140156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04511"/>
            <a:ext cx="720080" cy="72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32824" y="1424357"/>
            <a:ext cx="379961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Pigment Products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Medications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 / Fish Oil</a:t>
            </a: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276F42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36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1" grpId="0"/>
      <p:bldP spid="1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47" t="10185"/>
          <a:stretch/>
        </p:blipFill>
        <p:spPr>
          <a:xfrm>
            <a:off x="0" y="0"/>
            <a:ext cx="9133547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ANAPHYLAXIS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93295" y="265361"/>
            <a:ext cx="7121636" cy="53072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30248" y="254153"/>
            <a:ext cx="3177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ADRENALINE PEN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707" y="1023417"/>
            <a:ext cx="84905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adrenaline pen releases adrenaline into the muscle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Adrenaline constricts blood vessels to increase blood 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Relaxes and smooths muscles in the lungs to reduce wheezing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 breathing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heart 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 to reduce hives and swelling that may occur around the face and lips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15" y="170683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6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47" t="10185"/>
          <a:stretch/>
        </p:blipFill>
        <p:spPr>
          <a:xfrm>
            <a:off x="0" y="0"/>
            <a:ext cx="9133547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517232"/>
            <a:ext cx="9144000" cy="1340768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ANAPHYLAXIS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15" y="170683"/>
            <a:ext cx="720080" cy="72008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325980" y="261575"/>
            <a:ext cx="6624736" cy="629188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77750" y="345336"/>
            <a:ext cx="5895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ADMINISTER AN ADRENALINE PEN?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980" y="68337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9377" y="1412776"/>
            <a:ext cx="84905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the situation</a:t>
            </a: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999</a:t>
            </a: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the operator for permission to administer the adrenaline pen</a:t>
            </a: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permission is granted, insert the adrenaline pen into the thigh (IM =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IntraMuscular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Stay with them and monitor their condition (until help arrives)</a:t>
            </a: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become unresponsive but breathing, place them in the recovery position</a:t>
            </a: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stop breathing, begin CPR</a:t>
            </a:r>
          </a:p>
        </p:txBody>
      </p:sp>
    </p:spTree>
    <p:extLst>
      <p:ext uri="{BB962C8B-B14F-4D97-AF65-F5344CB8AC3E}">
        <p14:creationId xmlns:p14="http://schemas.microsoft.com/office/powerpoint/2010/main" val="281190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9" r="15833" b="4295"/>
          <a:stretch/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373216"/>
            <a:ext cx="9144000" cy="148478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CHOKING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13036" y="143591"/>
            <a:ext cx="7591412" cy="53072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154038"/>
            <a:ext cx="3486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SIGNS OF CHOKING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3036" y="980728"/>
            <a:ext cx="79208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Airway obstruction by a foreign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Commonly occurs whilst eating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Clutching of the neck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 and/or lips turning blue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Unable to speak, breathe easily or cough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Sense of panic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75256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4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9" r="15833" b="4295"/>
          <a:stretch/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373216"/>
            <a:ext cx="9144000" cy="148478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8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1017" y="1412776"/>
            <a:ext cx="78494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them “are you choking?”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them to cough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 your hand in front of them and give 5 back blows between the shoulder blades using the heel of your hand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obstruction remains and they are still choking, perform 5 abdominal thrusts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608" y="193469"/>
            <a:ext cx="7920880" cy="601867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3608" y="25599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75256"/>
            <a:ext cx="720080" cy="7200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22059" y="263568"/>
            <a:ext cx="6927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WOULD YOU DO IF SOMEONE WAS CHOKING?</a:t>
            </a:r>
          </a:p>
        </p:txBody>
      </p:sp>
    </p:spTree>
    <p:extLst>
      <p:ext uri="{BB962C8B-B14F-4D97-AF65-F5344CB8AC3E}">
        <p14:creationId xmlns:p14="http://schemas.microsoft.com/office/powerpoint/2010/main" val="315533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  <p:bldP spid="14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16157" y="2924944"/>
            <a:ext cx="290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CLICK HERE: CHOKING 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21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9" r="11135" b="4466"/>
          <a:stretch/>
        </p:blipFill>
        <p:spPr>
          <a:xfrm>
            <a:off x="0" y="-37448"/>
            <a:ext cx="914400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157192"/>
            <a:ext cx="9144000" cy="1700808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6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BLEEDING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5174" y="1124744"/>
            <a:ext cx="78402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 external bleeding: Abrasions, grazes, puncture wounds and scratches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Heavy external bleeding can occur if a large vein or artery is punctured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client can become pale, cold, sweaty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have a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vaso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vagal attack due to a drop in blood 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1639"/>
            <a:ext cx="720080" cy="7200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115616" y="186317"/>
            <a:ext cx="7416824" cy="53072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91880" y="174926"/>
            <a:ext cx="1888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BLEEDING</a:t>
            </a:r>
          </a:p>
        </p:txBody>
      </p:sp>
    </p:spTree>
    <p:extLst>
      <p:ext uri="{BB962C8B-B14F-4D97-AF65-F5344CB8AC3E}">
        <p14:creationId xmlns:p14="http://schemas.microsoft.com/office/powerpoint/2010/main" val="356223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9" r="11135" b="4466"/>
          <a:stretch/>
        </p:blipFill>
        <p:spPr>
          <a:xfrm>
            <a:off x="0" y="-37448"/>
            <a:ext cx="914400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229200"/>
            <a:ext cx="9144000" cy="1628800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6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BLEEDING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754" y="1043651"/>
            <a:ext cx="84905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the situation and ensure there are no hazards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pressure to the wound to stop or slow down the flow of blood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999 as soon as possible if the bleeding is heavy</a:t>
            </a:r>
          </a:p>
          <a:p>
            <a:pPr marL="457200" indent="-457200">
              <a:buFontTx/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 pressure on the wound until help arrives</a:t>
            </a:r>
          </a:p>
          <a:p>
            <a:pPr marL="457200" indent="-457200">
              <a:buFontTx/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all accidents in your Accident Report Book</a:t>
            </a:r>
          </a:p>
          <a:p>
            <a:endParaRPr lang="en-GB" sz="24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1639"/>
            <a:ext cx="720080" cy="72008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039655" y="177908"/>
            <a:ext cx="7784691" cy="633811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73671" y="285303"/>
            <a:ext cx="705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WOULD YOU DEAL WITH EXTERNAL BLEEDING?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1045" y="8303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5565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 animBg="1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5816" y="2875002"/>
            <a:ext cx="3972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CLICK HERE: EXTERNAL BLEEDING 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79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77"/>
          <a:stretch/>
        </p:blipFill>
        <p:spPr>
          <a:xfrm>
            <a:off x="0" y="-11596"/>
            <a:ext cx="9144001" cy="68695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761778"/>
            <a:ext cx="9144000" cy="1096222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 INJURY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06355" y="265361"/>
            <a:ext cx="6696744" cy="530724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6893" y="265361"/>
            <a:ext cx="593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HOW TO IDENTIFY AN EYE INJURY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1289" y="1899708"/>
            <a:ext cx="45375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Constant flow of tears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Cuts or grazes of the eye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Foreign object in the eye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 in and/or behind the eye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49" y="197708"/>
            <a:ext cx="720080" cy="7200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66324" y="1988840"/>
            <a:ext cx="3816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Eyelid spasms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Altered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or a clear fluid leaking from the eye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558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77"/>
          <a:stretch/>
        </p:blipFill>
        <p:spPr>
          <a:xfrm>
            <a:off x="0" y="-11596"/>
            <a:ext cx="9144001" cy="68695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276F42">
              <a:alpha val="7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 INJURY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592" y="950581"/>
            <a:ext cx="806589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your client not to touch their eye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them to rest in a comfortable position with their eyes closed and avoid movement of the head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Flush the eye with clean running water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 the injured eye with a clean eye pad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there is a foreign body in the eye, do not attempt to remove it – pad around it to release pressure on the eye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there is serious injury, call 999</a:t>
            </a:r>
          </a:p>
          <a:p>
            <a:pPr marL="457200" indent="-457200">
              <a:buAutoNum type="arabicPeriod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49" y="197708"/>
            <a:ext cx="720080" cy="72008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87624" y="197708"/>
            <a:ext cx="7344816" cy="641536"/>
          </a:xfrm>
          <a:prstGeom prst="rect">
            <a:avLst/>
          </a:prstGeom>
          <a:solidFill>
            <a:schemeClr val="bg1">
              <a:lumMod val="50000"/>
              <a:alpha val="7058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28774" y="287643"/>
            <a:ext cx="3353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SHOULD YOU DO?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3648" y="52498"/>
            <a:ext cx="984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Q.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411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6" y="260648"/>
            <a:ext cx="720080" cy="7200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31640" y="2895779"/>
            <a:ext cx="689586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QUESTIONS?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0797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967</Words>
  <Application>Microsoft Office PowerPoint</Application>
  <PresentationFormat>On-screen Show (4:3)</PresentationFormat>
  <Paragraphs>221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Aharoni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Donachie</dc:creator>
  <cp:lastModifiedBy>Michael Holleran</cp:lastModifiedBy>
  <cp:revision>5</cp:revision>
  <dcterms:created xsi:type="dcterms:W3CDTF">2018-05-11T15:24:46Z</dcterms:created>
  <dcterms:modified xsi:type="dcterms:W3CDTF">2022-04-06T14:50:58Z</dcterms:modified>
</cp:coreProperties>
</file>